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16" r:id="rId1"/>
  </p:sldMasterIdLst>
  <p:notesMasterIdLst>
    <p:notesMasterId r:id="rId9"/>
  </p:notesMasterIdLst>
  <p:sldIdLst>
    <p:sldId id="256" r:id="rId2"/>
    <p:sldId id="389" r:id="rId3"/>
    <p:sldId id="397" r:id="rId4"/>
    <p:sldId id="398" r:id="rId5"/>
    <p:sldId id="399" r:id="rId6"/>
    <p:sldId id="390" r:id="rId7"/>
    <p:sldId id="359"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fld id="{4A4CAE77-B8B1-49B7-9986-23DC29B73BCB}" type="datetime1">
              <a:rPr lang="en-US" smtClean="0"/>
              <a:pPr>
                <a:defRPr/>
              </a:pPr>
              <a:t>4/25/2020</a:t>
            </a:fld>
            <a:endParaRPr lang="en-US"/>
          </a:p>
        </p:txBody>
      </p:sp>
      <p:sp>
        <p:nvSpPr>
          <p:cNvPr id="17" name="Footer Placeholder 16"/>
          <p:cNvSpPr>
            <a:spLocks noGrp="1"/>
          </p:cNvSpPr>
          <p:nvPr>
            <p:ph type="ftr" sz="quarter" idx="11"/>
          </p:nvPr>
        </p:nvSpPr>
        <p:spPr/>
        <p:txBody>
          <a:bodyPr/>
          <a:lstStyle/>
          <a:p>
            <a:pPr>
              <a:defRPr/>
            </a:pPr>
            <a:r>
              <a:rPr lang="en-US" smtClean="0"/>
              <a:t>Author:RK</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29E3B3A6-35C4-4A4A-A93B-FEA2E3D83467}" type="slidenum">
              <a:rPr lang="en-US" smtClean="0"/>
              <a:pPr>
                <a:defRPr/>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4/25/2020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pPr>
              <a:defRPr/>
            </a:pPr>
            <a:fld id="{AFFF1EA8-75B9-4BFE-A5B1-639BA1B4E44A}" type="slidenum">
              <a:rPr lang="en-US" smtClean="0"/>
              <a:pPr>
                <a:defRPr/>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4/25/2020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4/25/2020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4/25/2020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30ECD9A4-5F66-4780-BB8E-330017FFA7D2}" type="slidenum">
              <a:rPr lang="en-US" smtClean="0"/>
              <a:pPr>
                <a:defRPr/>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a:defRPr/>
            </a:pPr>
            <a:fld id="{E7E1BEA8-81AC-4EAA-9B8B-C356D39A598C}" type="datetime1">
              <a:rPr lang="en-US" smtClean="0"/>
              <a:pPr>
                <a:defRPr/>
              </a:pPr>
              <a:t>4/25/2020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4/25/2020</a:t>
            </a:fld>
            <a:endParaRPr lang="en-US"/>
          </a:p>
        </p:txBody>
      </p:sp>
      <p:sp>
        <p:nvSpPr>
          <p:cNvPr id="8" name="Footer Placeholder 7"/>
          <p:cNvSpPr>
            <a:spLocks noGrp="1"/>
          </p:cNvSpPr>
          <p:nvPr>
            <p:ph type="ftr" sz="quarter" idx="11"/>
          </p:nvPr>
        </p:nvSpPr>
        <p:spPr>
          <a:xfrm>
            <a:off x="304800" y="6409944"/>
            <a:ext cx="3581400" cy="365760"/>
          </a:xfrm>
        </p:spPr>
        <p:txBody>
          <a:bodyPr/>
          <a:lstStyle/>
          <a:p>
            <a:pPr>
              <a:defRPr/>
            </a:pPr>
            <a:r>
              <a:rPr lang="en-US" smtClean="0"/>
              <a:t>Author:RK</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defRPr/>
            </a:pPr>
            <a:fld id="{7E74873D-DF26-421D-BB7D-2443FD85D712}" type="slidenum">
              <a:rPr lang="en-US" smtClean="0"/>
              <a:pPr>
                <a:defRPr/>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4/25/2020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fld id="{217256AB-E1A6-415D-9F21-A517C3C15B98}" type="datetime1">
              <a:rPr lang="en-US" smtClean="0"/>
              <a:pPr>
                <a:defRPr/>
              </a:pPr>
              <a:t>4/25/2020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5C23F445-A553-4D3F-BF04-A18E2120CA02}" type="slidenum">
              <a:rPr lang="en-US" smtClean="0"/>
              <a:pPr>
                <a:defRPr/>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4/25/2020</a:t>
            </a:fld>
            <a:endParaRPr lang="en-US"/>
          </a:p>
        </p:txBody>
      </p:sp>
      <p:sp>
        <p:nvSpPr>
          <p:cNvPr id="6" name="Footer Placeholder 5"/>
          <p:cNvSpPr>
            <a:spLocks noGrp="1"/>
          </p:cNvSpPr>
          <p:nvPr>
            <p:ph type="ftr" sz="quarter" idx="11"/>
          </p:nvPr>
        </p:nvSpPr>
        <p:spPr>
          <a:xfrm>
            <a:off x="301752" y="6410848"/>
            <a:ext cx="3383280" cy="365760"/>
          </a:xfrm>
        </p:spPr>
        <p:txBody>
          <a:bodyPr/>
          <a:lstStyle/>
          <a:p>
            <a:pPr>
              <a:defRPr/>
            </a:pPr>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pPr>
              <a:defRPr/>
            </a:pPr>
            <a:fld id="{5F7CE51B-D314-4748-A7FB-C6BBF3CC08C9}" type="slidenum">
              <a:rPr lang="en-US" smtClean="0"/>
              <a:pPr>
                <a:defRPr/>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a:defRPr/>
            </a:pPr>
            <a:fld id="{44528B13-61B8-4B34-AE66-FAA20D62E9E3}" type="datetime1">
              <a:rPr lang="en-US" smtClean="0"/>
              <a:pPr>
                <a:defRPr/>
              </a:pPr>
              <a:t>4/25/2020</a:t>
            </a:fld>
            <a:endParaRPr lang="en-US"/>
          </a:p>
        </p:txBody>
      </p:sp>
      <p:sp>
        <p:nvSpPr>
          <p:cNvPr id="6" name="Footer Placeholder 5"/>
          <p:cNvSpPr>
            <a:spLocks noGrp="1"/>
          </p:cNvSpPr>
          <p:nvPr>
            <p:ph type="ftr" sz="quarter" idx="11"/>
          </p:nvPr>
        </p:nvSpPr>
        <p:spPr>
          <a:xfrm>
            <a:off x="301752" y="6410848"/>
            <a:ext cx="3584448" cy="365760"/>
          </a:xfrm>
        </p:spPr>
        <p:txBody>
          <a:bodyPr/>
          <a:lstStyle/>
          <a:p>
            <a:pPr>
              <a:defRPr/>
            </a:pPr>
            <a:r>
              <a:rPr lang="en-US" smtClean="0"/>
              <a:t>Author:RK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fld id="{DA77A13B-D29E-4A31-9A3D-BDF778EEE264}" type="datetime1">
              <a:rPr lang="en-US" smtClean="0"/>
              <a:pPr>
                <a:defRPr/>
              </a:pPr>
              <a:t>4/25/2020</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r>
              <a:rPr lang="en-US" smtClean="0"/>
              <a:t>Author:RK</a:t>
            </a:r>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1C30FFA0-8383-48F0-ABBC-CA0378A05A10}" type="slidenum">
              <a:rPr lang="en-US" smtClean="0"/>
              <a:pPr>
                <a:defRPr/>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4417" r:id="rId1"/>
    <p:sldLayoutId id="2147484418" r:id="rId2"/>
    <p:sldLayoutId id="2147484419" r:id="rId3"/>
    <p:sldLayoutId id="2147484420" r:id="rId4"/>
    <p:sldLayoutId id="2147484421" r:id="rId5"/>
    <p:sldLayoutId id="2147484422" r:id="rId6"/>
    <p:sldLayoutId id="2147484423" r:id="rId7"/>
    <p:sldLayoutId id="2147484424" r:id="rId8"/>
    <p:sldLayoutId id="2147484425" r:id="rId9"/>
    <p:sldLayoutId id="2147484426" r:id="rId10"/>
    <p:sldLayoutId id="2147484427"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1219200" y="3124200"/>
            <a:ext cx="6934200" cy="3200400"/>
          </a:xfrm>
        </p:spPr>
        <p:txBody>
          <a:bodyPr>
            <a:normAutofit/>
          </a:bodyPr>
          <a:lstStyle/>
          <a:p>
            <a:pPr eaLnBrk="1" hangingPunct="1"/>
            <a:endParaRPr lang="en-US" sz="4000" b="1" u="sng" dirty="0">
              <a:solidFill>
                <a:srgbClr val="FFFF00"/>
              </a:solidFill>
            </a:endParaRPr>
          </a:p>
          <a:p>
            <a:pPr eaLnBrk="1" hangingPunct="1"/>
            <a:r>
              <a:rPr lang="en-US" sz="2000" b="1" u="sng" dirty="0">
                <a:solidFill>
                  <a:schemeClr val="tx1"/>
                </a:solidFill>
              </a:rPr>
              <a:t>Prepared By</a:t>
            </a:r>
          </a:p>
          <a:p>
            <a:pPr eaLnBrk="1" hangingPunct="1">
              <a:spcBef>
                <a:spcPts val="200"/>
              </a:spcBef>
            </a:pPr>
            <a:r>
              <a:rPr lang="en-US" sz="2000" b="1" dirty="0">
                <a:solidFill>
                  <a:schemeClr val="tx1"/>
                </a:solidFill>
              </a:rPr>
              <a:t> Dr. SHAHID IQBAL </a:t>
            </a:r>
          </a:p>
          <a:p>
            <a:pPr eaLnBrk="1" hangingPunct="1">
              <a:spcBef>
                <a:spcPts val="200"/>
              </a:spcBef>
            </a:pPr>
            <a:r>
              <a:rPr lang="en-US" sz="2000" b="1" dirty="0">
                <a:solidFill>
                  <a:schemeClr val="tx1"/>
                </a:solidFill>
              </a:rPr>
              <a:t>Guest Faculty</a:t>
            </a:r>
          </a:p>
          <a:p>
            <a:pPr eaLnBrk="1" hangingPunct="1">
              <a:spcBef>
                <a:spcPts val="200"/>
              </a:spcBef>
            </a:pPr>
            <a:r>
              <a:rPr lang="en-US" sz="2000" b="1" cap="none" dirty="0" smtClean="0">
                <a:solidFill>
                  <a:schemeClr val="tx1"/>
                </a:solidFill>
              </a:rPr>
              <a:t>Marwari college, </a:t>
            </a:r>
            <a:r>
              <a:rPr lang="en-US" sz="2000" b="1" cap="none" dirty="0" err="1" smtClean="0">
                <a:solidFill>
                  <a:schemeClr val="tx1"/>
                </a:solidFill>
              </a:rPr>
              <a:t>darbhanga</a:t>
            </a:r>
            <a:r>
              <a:rPr lang="en-US" sz="2000" b="1" cap="none" dirty="0" smtClean="0">
                <a:solidFill>
                  <a:schemeClr val="tx1"/>
                </a:solidFill>
              </a:rPr>
              <a:t>,</a:t>
            </a:r>
          </a:p>
          <a:p>
            <a:pPr eaLnBrk="1" hangingPunct="1">
              <a:spcBef>
                <a:spcPts val="200"/>
              </a:spcBef>
            </a:pPr>
            <a:r>
              <a:rPr lang="en-US" sz="2000" b="1" cap="none" dirty="0" smtClean="0">
                <a:solidFill>
                  <a:schemeClr val="tx1"/>
                </a:solidFill>
              </a:rPr>
              <a:t>Mobile no. and </a:t>
            </a:r>
            <a:r>
              <a:rPr lang="en-US" sz="2000" b="1" cap="none" dirty="0" err="1" smtClean="0">
                <a:solidFill>
                  <a:schemeClr val="tx1"/>
                </a:solidFill>
              </a:rPr>
              <a:t>whatsup</a:t>
            </a:r>
            <a:r>
              <a:rPr lang="en-US" sz="2000" b="1" cap="none" dirty="0" smtClean="0">
                <a:solidFill>
                  <a:schemeClr val="tx1"/>
                </a:solidFill>
              </a:rPr>
              <a:t> no. : 7004160257</a:t>
            </a:r>
          </a:p>
          <a:p>
            <a:pPr eaLnBrk="1" hangingPunct="1">
              <a:spcBef>
                <a:spcPts val="200"/>
              </a:spcBef>
            </a:pPr>
            <a:r>
              <a:rPr lang="en-US" sz="2000" b="1" cap="none" dirty="0" smtClean="0">
                <a:solidFill>
                  <a:schemeClr val="tx1"/>
                </a:solidFill>
              </a:rPr>
              <a:t>Email ID: shahidlnmu@gmail.Com</a:t>
            </a:r>
          </a:p>
          <a:p>
            <a:pPr eaLnBrk="1" hangingPunct="1">
              <a:spcBef>
                <a:spcPts val="200"/>
              </a:spcBef>
            </a:pPr>
            <a:endParaRPr lang="en-US" sz="2500" b="1" dirty="0">
              <a:solidFill>
                <a:srgbClr val="FF0000"/>
              </a:solidFill>
            </a:endParaRPr>
          </a:p>
          <a:p>
            <a:pPr eaLnBrk="1" hangingPunct="1"/>
            <a:endParaRPr lang="en-US" b="1" dirty="0">
              <a:solidFill>
                <a:srgbClr val="FFFF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
        <p:nvSpPr>
          <p:cNvPr id="10" name="Title 5"/>
          <p:cNvSpPr>
            <a:spLocks noGrp="1"/>
          </p:cNvSpPr>
          <p:nvPr>
            <p:ph type="ctrTitle"/>
          </p:nvPr>
        </p:nvSpPr>
        <p:spPr>
          <a:xfrm>
            <a:off x="304800" y="533400"/>
            <a:ext cx="8458200" cy="1981200"/>
          </a:xfrm>
        </p:spPr>
        <p:txBody>
          <a:bodyPr>
            <a:noAutofit/>
          </a:bodyPr>
          <a:lstStyle/>
          <a:p>
            <a:r>
              <a:rPr lang="en-US" sz="2600" b="1" u="sng" dirty="0" smtClean="0">
                <a:solidFill>
                  <a:srgbClr val="FF0000"/>
                </a:solidFill>
              </a:rPr>
              <a:t/>
            </a:r>
            <a:br>
              <a:rPr lang="en-US" sz="2600" b="1" u="sng" dirty="0" smtClean="0">
                <a:solidFill>
                  <a:srgbClr val="FF0000"/>
                </a:solidFill>
              </a:rPr>
            </a:br>
            <a:r>
              <a:rPr lang="en-US" sz="2600" b="1" u="sng" dirty="0" smtClean="0">
                <a:solidFill>
                  <a:srgbClr val="FF0000"/>
                </a:solidFill>
              </a:rPr>
              <a:t>WELCOME</a:t>
            </a:r>
            <a:r>
              <a:rPr lang="en-US" sz="2600" dirty="0">
                <a:solidFill>
                  <a:srgbClr val="FF0000"/>
                </a:solidFill>
              </a:rPr>
              <a:t/>
            </a:r>
            <a:br>
              <a:rPr lang="en-US" sz="2600" dirty="0">
                <a:solidFill>
                  <a:srgbClr val="FF0000"/>
                </a:solidFill>
              </a:rPr>
            </a:br>
            <a:r>
              <a:rPr lang="en-US" sz="2600" b="1" dirty="0">
                <a:solidFill>
                  <a:schemeClr val="tx1"/>
                </a:solidFill>
              </a:rPr>
              <a:t>Class: </a:t>
            </a:r>
            <a:r>
              <a:rPr lang="en-US" sz="2600" b="1" dirty="0" err="1">
                <a:solidFill>
                  <a:schemeClr val="tx1"/>
                </a:solidFill>
              </a:rPr>
              <a:t>B.Com</a:t>
            </a:r>
            <a:r>
              <a:rPr lang="en-US" sz="2600" b="1" dirty="0">
                <a:solidFill>
                  <a:schemeClr val="tx1"/>
                </a:solidFill>
              </a:rPr>
              <a:t> – Part-1 </a:t>
            </a:r>
            <a:br>
              <a:rPr lang="en-US" sz="2600" b="1" dirty="0">
                <a:solidFill>
                  <a:schemeClr val="tx1"/>
                </a:solidFill>
              </a:rPr>
            </a:br>
            <a:r>
              <a:rPr lang="en-US" sz="2600" b="1" dirty="0">
                <a:solidFill>
                  <a:schemeClr val="tx1"/>
                </a:solidFill>
              </a:rPr>
              <a:t>Subject: Financial Accounting</a:t>
            </a:r>
            <a:r>
              <a:rPr lang="en-US" sz="2600" dirty="0"/>
              <a:t/>
            </a:r>
            <a:br>
              <a:rPr lang="en-US" sz="2600" dirty="0"/>
            </a:br>
            <a:r>
              <a:rPr lang="en-US" sz="2200" b="1" dirty="0" smtClean="0">
                <a:solidFill>
                  <a:srgbClr val="FF0000"/>
                </a:solidFill>
              </a:rPr>
              <a:t>Topic: Branch Accounts </a:t>
            </a:r>
            <a:r>
              <a:rPr sz="2200" b="1" smtClean="0">
                <a:solidFill>
                  <a:srgbClr val="FF0000"/>
                </a:solidFill>
              </a:rPr>
              <a:t>–Accounting </a:t>
            </a:r>
            <a:r>
              <a:rPr sz="2200" b="1" smtClean="0">
                <a:solidFill>
                  <a:srgbClr val="FF0000"/>
                </a:solidFill>
              </a:rPr>
              <a:t>for Foreign Branc</a:t>
            </a:r>
            <a:r>
              <a:rPr lang="en-US" sz="2200" b="1" dirty="0" smtClean="0">
                <a:solidFill>
                  <a:srgbClr val="FF0000"/>
                </a:solidFill>
              </a:rPr>
              <a:t>h</a:t>
            </a:r>
            <a:r>
              <a:rPr sz="2200" b="1" smtClean="0">
                <a:solidFill>
                  <a:srgbClr val="FF0000"/>
                </a:solidFill>
              </a:rPr>
              <a:t> </a:t>
            </a:r>
            <a:r>
              <a:rPr lang="en-US" sz="2200" b="1" dirty="0" smtClean="0">
                <a:solidFill>
                  <a:srgbClr val="FF0000"/>
                </a:solidFill>
              </a:rPr>
              <a:t/>
            </a:r>
            <a:br>
              <a:rPr lang="en-US" sz="2200" b="1" dirty="0" smtClean="0">
                <a:solidFill>
                  <a:srgbClr val="FF0000"/>
                </a:solidFill>
              </a:rPr>
            </a:br>
            <a:endParaRPr lang="en-US" sz="2200" b="1" dirty="0">
              <a:solidFill>
                <a:srgbClr val="FF0000"/>
              </a:solidFill>
            </a:endParaRPr>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Rectangle 3"/>
          <p:cNvSpPr/>
          <p:nvPr/>
        </p:nvSpPr>
        <p:spPr>
          <a:xfrm>
            <a:off x="457200" y="802481"/>
            <a:ext cx="8229600" cy="5644622"/>
          </a:xfrm>
          <a:prstGeom prst="rect">
            <a:avLst/>
          </a:prstGeom>
        </p:spPr>
        <p:txBody>
          <a:bodyPr wrap="square">
            <a:spAutoFit/>
          </a:bodyPr>
          <a:lstStyle/>
          <a:p>
            <a:pPr algn="just"/>
            <a:r>
              <a:rPr lang="en-US" sz="2200" b="1" dirty="0" smtClean="0">
                <a:solidFill>
                  <a:srgbClr val="FF0000"/>
                </a:solidFill>
                <a:latin typeface="Calibri" pitchFamily="34" charset="0"/>
                <a:cs typeface="Calibri" pitchFamily="34" charset="0"/>
              </a:rPr>
              <a:t>Meaning:</a:t>
            </a:r>
          </a:p>
          <a:p>
            <a:pPr algn="just">
              <a:lnSpc>
                <a:spcPct val="40000"/>
              </a:lnSpc>
            </a:pPr>
            <a:endParaRPr lang="en-US" sz="2200" b="1" dirty="0" smtClean="0">
              <a:solidFill>
                <a:srgbClr val="FF0000"/>
              </a:solidFill>
              <a:latin typeface="Calibri" pitchFamily="34" charset="0"/>
              <a:cs typeface="Calibri" pitchFamily="34" charset="0"/>
            </a:endParaRPr>
          </a:p>
          <a:p>
            <a:pPr algn="just"/>
            <a:r>
              <a:rPr lang="en-US" sz="2200" dirty="0" smtClean="0">
                <a:latin typeface="Calibri" pitchFamily="34" charset="0"/>
                <a:cs typeface="Calibri" pitchFamily="34" charset="0"/>
              </a:rPr>
              <a:t>A foreign branch is nothing but an independent branch and located outside country. It maintains its accounts in a foreign currency because all transactions are made in the currency of that country. Trial balance is prepared form the foreign branch books and send to the head office for incorporating in its books. The head office has to convert the trial balance received into currency of its own currency before incorporating the trial balance in its books of accounts, because of the facts that the foreign branch trail balance will be in the currencies of the country in which the branch is operating. After that branch trial balance is incorporated as usual in the books of the head office to prepare the final accounts.</a:t>
            </a:r>
          </a:p>
          <a:p>
            <a:pPr algn="just"/>
            <a:endParaRPr lang="en-US" sz="2200" b="1" dirty="0" smtClean="0">
              <a:latin typeface="Calibri" pitchFamily="34" charset="0"/>
              <a:cs typeface="Calibri" pitchFamily="34" charset="0"/>
            </a:endParaRPr>
          </a:p>
          <a:p>
            <a:pPr algn="just"/>
            <a:r>
              <a:rPr lang="en-US" sz="2200" b="1" dirty="0" smtClean="0">
                <a:solidFill>
                  <a:srgbClr val="FF0000"/>
                </a:solidFill>
                <a:latin typeface="Calibri" pitchFamily="34" charset="0"/>
                <a:cs typeface="Calibri" pitchFamily="34" charset="0"/>
              </a:rPr>
              <a:t>Conversion of Foreign Branch Trail Balance:</a:t>
            </a:r>
          </a:p>
          <a:p>
            <a:pPr algn="just"/>
            <a:r>
              <a:rPr lang="en-US" sz="2200" dirty="0" smtClean="0">
                <a:latin typeface="Calibri" pitchFamily="34" charset="0"/>
                <a:cs typeface="Calibri" pitchFamily="34" charset="0"/>
              </a:rPr>
              <a:t>The method of conversion depends on whether the exchange rate involved is fixed or fluctuating, which are discussed as follows :</a:t>
            </a:r>
            <a:endParaRPr lang="en-US" sz="2200" dirty="0">
              <a:latin typeface="Calibri" pitchFamily="34" charset="0"/>
              <a:cs typeface="Calibri" pitchFamily="34" charset="0"/>
            </a:endParaRPr>
          </a:p>
        </p:txBody>
      </p:sp>
      <p:sp>
        <p:nvSpPr>
          <p:cNvPr id="5" name="Rectangle 4"/>
          <p:cNvSpPr/>
          <p:nvPr/>
        </p:nvSpPr>
        <p:spPr>
          <a:xfrm>
            <a:off x="609600" y="228600"/>
            <a:ext cx="7924800" cy="553998"/>
          </a:xfrm>
          <a:prstGeom prst="rect">
            <a:avLst/>
          </a:prstGeom>
        </p:spPr>
        <p:txBody>
          <a:bodyPr wrap="square">
            <a:spAutoFit/>
          </a:bodyPr>
          <a:lstStyle/>
          <a:p>
            <a:pPr algn="ctr"/>
            <a:r>
              <a:rPr lang="en-US" sz="3000" b="1" dirty="0" smtClean="0">
                <a:solidFill>
                  <a:srgbClr val="FF0000"/>
                </a:solidFill>
                <a:latin typeface="Calibri" pitchFamily="34" charset="0"/>
                <a:cs typeface="Calibri" pitchFamily="34" charset="0"/>
              </a:rPr>
              <a:t>Foreign Branch</a:t>
            </a:r>
            <a:endParaRPr lang="en-US" sz="3000" dirty="0">
              <a:solidFill>
                <a:srgbClr val="FF0000"/>
              </a:solidFill>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Rectangle 3"/>
          <p:cNvSpPr/>
          <p:nvPr/>
        </p:nvSpPr>
        <p:spPr>
          <a:xfrm>
            <a:off x="457200" y="802481"/>
            <a:ext cx="8382000" cy="5632311"/>
          </a:xfrm>
          <a:prstGeom prst="rect">
            <a:avLst/>
          </a:prstGeom>
        </p:spPr>
        <p:txBody>
          <a:bodyPr wrap="square">
            <a:spAutoFit/>
          </a:bodyPr>
          <a:lstStyle/>
          <a:p>
            <a:pPr algn="just"/>
            <a:r>
              <a:rPr lang="en-US" sz="2000" b="1" dirty="0" smtClean="0">
                <a:latin typeface="Calibri" pitchFamily="34" charset="0"/>
                <a:cs typeface="Calibri" pitchFamily="34" charset="0"/>
              </a:rPr>
              <a:t>1. Fixed rate of exchange : </a:t>
            </a:r>
            <a:r>
              <a:rPr lang="en-US" sz="2000" dirty="0" smtClean="0">
                <a:latin typeface="Calibri" pitchFamily="34" charset="0"/>
                <a:cs typeface="Calibri" pitchFamily="34" charset="0"/>
              </a:rPr>
              <a:t>Where the rate of exchange the countries of the head office and that the branch is fairly constant, a fixed rate may be adopted for conversion of branch balances. In such a case, all the balances in the branch books are converted at the fixed rate with the exception of :</a:t>
            </a:r>
          </a:p>
          <a:p>
            <a:pPr algn="just"/>
            <a:r>
              <a:rPr lang="en-US" sz="2000" dirty="0" smtClean="0">
                <a:latin typeface="Calibri" pitchFamily="34" charset="0"/>
                <a:cs typeface="Calibri" pitchFamily="34" charset="0"/>
              </a:rPr>
              <a:t>(a) Remittance by branch which are converted at the actual rates at which they are affected; and</a:t>
            </a:r>
          </a:p>
          <a:p>
            <a:pPr algn="just"/>
            <a:r>
              <a:rPr lang="en-US" sz="2000" dirty="0" smtClean="0">
                <a:latin typeface="Calibri" pitchFamily="34" charset="0"/>
                <a:cs typeface="Calibri" pitchFamily="34" charset="0"/>
              </a:rPr>
              <a:t>(b) The Head Office Account, which is converted at the rupee (or head office currency) equivalent appearing in the Branch Account in the head office books.</a:t>
            </a:r>
          </a:p>
          <a:p>
            <a:pPr algn="just"/>
            <a:endParaRPr lang="en-US" sz="2000" dirty="0" smtClean="0">
              <a:latin typeface="Calibri" pitchFamily="34" charset="0"/>
              <a:cs typeface="Calibri" pitchFamily="34" charset="0"/>
            </a:endParaRPr>
          </a:p>
          <a:p>
            <a:pPr algn="just"/>
            <a:r>
              <a:rPr lang="en-US" sz="2000" b="1" dirty="0" smtClean="0">
                <a:latin typeface="Calibri" pitchFamily="34" charset="0"/>
                <a:cs typeface="Calibri" pitchFamily="34" charset="0"/>
              </a:rPr>
              <a:t>2. Fluctuating rate of exchange : </a:t>
            </a:r>
            <a:r>
              <a:rPr lang="en-US" sz="2000" dirty="0" smtClean="0">
                <a:latin typeface="Calibri" pitchFamily="34" charset="0"/>
                <a:cs typeface="Calibri" pitchFamily="34" charset="0"/>
              </a:rPr>
              <a:t>When there is a violent fluctuation in the rate of exchange, the head office and branch will adopt a standard rate for conversion and all items in the Trial Balance will be converted at the standard rate which can be one of following three Types:</a:t>
            </a:r>
          </a:p>
          <a:p>
            <a:pPr algn="just"/>
            <a:r>
              <a:rPr lang="en-US" sz="2000" dirty="0" smtClean="0">
                <a:latin typeface="Calibri" pitchFamily="34" charset="0"/>
                <a:cs typeface="Calibri" pitchFamily="34" charset="0"/>
              </a:rPr>
              <a:t>(a) Opening Rate</a:t>
            </a:r>
          </a:p>
          <a:p>
            <a:pPr algn="just"/>
            <a:r>
              <a:rPr lang="en-US" sz="2000" dirty="0" smtClean="0">
                <a:latin typeface="Calibri" pitchFamily="34" charset="0"/>
                <a:cs typeface="Calibri" pitchFamily="34" charset="0"/>
              </a:rPr>
              <a:t>(b) Closing Rate</a:t>
            </a:r>
          </a:p>
          <a:p>
            <a:pPr algn="just"/>
            <a:r>
              <a:rPr lang="en-US" sz="2000" dirty="0" smtClean="0">
                <a:latin typeface="Calibri" pitchFamily="34" charset="0"/>
                <a:cs typeface="Calibri" pitchFamily="34" charset="0"/>
              </a:rPr>
              <a:t>(c) Average Rate</a:t>
            </a:r>
          </a:p>
          <a:p>
            <a:pPr algn="just"/>
            <a:r>
              <a:rPr lang="en-US" sz="2000" dirty="0" smtClean="0">
                <a:latin typeface="Calibri" pitchFamily="34" charset="0"/>
                <a:cs typeface="Calibri" pitchFamily="34" charset="0"/>
              </a:rPr>
              <a:t>The above rules for conversion in the circumstances may be laid down as follows :</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Rectangle 3"/>
          <p:cNvSpPr/>
          <p:nvPr/>
        </p:nvSpPr>
        <p:spPr>
          <a:xfrm>
            <a:off x="457200" y="620554"/>
            <a:ext cx="8382000" cy="5940088"/>
          </a:xfrm>
          <a:prstGeom prst="rect">
            <a:avLst/>
          </a:prstGeom>
        </p:spPr>
        <p:txBody>
          <a:bodyPr wrap="square">
            <a:spAutoFit/>
          </a:bodyPr>
          <a:lstStyle/>
          <a:p>
            <a:pPr algn="just"/>
            <a:r>
              <a:rPr lang="en-US" sz="2000" b="1" dirty="0" smtClean="0">
                <a:latin typeface="Calibri" pitchFamily="34" charset="0"/>
                <a:cs typeface="Calibri" pitchFamily="34" charset="0"/>
              </a:rPr>
              <a:t>1. Fixed assets : </a:t>
            </a:r>
            <a:r>
              <a:rPr lang="en-US" sz="2000" dirty="0" smtClean="0">
                <a:latin typeface="Calibri" pitchFamily="34" charset="0"/>
                <a:cs typeface="Calibri" pitchFamily="34" charset="0"/>
              </a:rPr>
              <a:t>At the rate prevailing when purchased, or at the actual cost of remittance sent and used for the acquisition. It is known as opening rate. When, however, capital expenditure is spread over a period, the average rate for that period may be adopted.</a:t>
            </a:r>
          </a:p>
          <a:p>
            <a:pPr algn="just"/>
            <a:r>
              <a:rPr lang="en-US" sz="2000" dirty="0" smtClean="0">
                <a:latin typeface="Calibri" pitchFamily="34" charset="0"/>
                <a:cs typeface="Calibri" pitchFamily="34" charset="0"/>
              </a:rPr>
              <a:t>These assets are : building, land, machinery, furniture etc.</a:t>
            </a:r>
          </a:p>
          <a:p>
            <a:pPr algn="just"/>
            <a:r>
              <a:rPr lang="en-US" sz="2000" b="1" dirty="0" smtClean="0">
                <a:latin typeface="Calibri" pitchFamily="34" charset="0"/>
                <a:cs typeface="Calibri" pitchFamily="34" charset="0"/>
              </a:rPr>
              <a:t>2. Fixed liabilities : </a:t>
            </a:r>
            <a:r>
              <a:rPr lang="en-US" sz="2000" dirty="0" smtClean="0">
                <a:latin typeface="Calibri" pitchFamily="34" charset="0"/>
                <a:cs typeface="Calibri" pitchFamily="34" charset="0"/>
              </a:rPr>
              <a:t>At the rate when incurred, but if there has been a permanent fall in exchange which will necessitate a large amount of rupee being required when the liabilities come to be redeemed a reserve should be built up gradually in the head office books to meet</a:t>
            </a:r>
          </a:p>
          <a:p>
            <a:pPr algn="just"/>
            <a:r>
              <a:rPr lang="en-US" sz="2000" dirty="0" smtClean="0">
                <a:latin typeface="Calibri" pitchFamily="34" charset="0"/>
                <a:cs typeface="Calibri" pitchFamily="34" charset="0"/>
              </a:rPr>
              <a:t>such increased liabilities. These are converted at rate applicable when incurred. Normally these liabilities are created in the beginning. Thus, it should be converted into opening rate. For examples, debentures or long term liabilities etc. </a:t>
            </a:r>
          </a:p>
          <a:p>
            <a:pPr algn="just"/>
            <a:r>
              <a:rPr lang="en-US" sz="2000" b="1" dirty="0" smtClean="0">
                <a:latin typeface="Calibri" pitchFamily="34" charset="0"/>
                <a:cs typeface="Calibri" pitchFamily="34" charset="0"/>
              </a:rPr>
              <a:t>3. Current (floating) assets and current liabilities : </a:t>
            </a:r>
            <a:r>
              <a:rPr lang="en-US" sz="2000" dirty="0" smtClean="0">
                <a:latin typeface="Calibri" pitchFamily="34" charset="0"/>
                <a:cs typeface="Calibri" pitchFamily="34" charset="0"/>
              </a:rPr>
              <a:t>These are converted at the rate prevailing on the date of balance sheet. Since balance sheet is prepared at the end of accounting year, hence these assets and liabilities should be converted at the closing rate. Current assets includes cash, debtors, B/R investment, closing stock etc. and current</a:t>
            </a:r>
          </a:p>
          <a:p>
            <a:pPr algn="just"/>
            <a:r>
              <a:rPr lang="en-US" sz="2000" dirty="0" smtClean="0">
                <a:latin typeface="Calibri" pitchFamily="34" charset="0"/>
                <a:cs typeface="Calibri" pitchFamily="34" charset="0"/>
              </a:rPr>
              <a:t>liabilities includes creditors, bills payable, bank overdraft, etc.</a:t>
            </a: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Rectangle 3"/>
          <p:cNvSpPr/>
          <p:nvPr/>
        </p:nvSpPr>
        <p:spPr>
          <a:xfrm>
            <a:off x="457200" y="620554"/>
            <a:ext cx="8382000" cy="5262979"/>
          </a:xfrm>
          <a:prstGeom prst="rect">
            <a:avLst/>
          </a:prstGeom>
        </p:spPr>
        <p:txBody>
          <a:bodyPr wrap="square">
            <a:spAutoFit/>
          </a:bodyPr>
          <a:lstStyle/>
          <a:p>
            <a:pPr algn="just"/>
            <a:r>
              <a:rPr lang="en-US" sz="2100" b="1" dirty="0" smtClean="0">
                <a:latin typeface="Calibri" pitchFamily="34" charset="0"/>
                <a:cs typeface="Calibri" pitchFamily="34" charset="0"/>
              </a:rPr>
              <a:t>4. Opening and closing stock : </a:t>
            </a:r>
            <a:r>
              <a:rPr lang="en-US" sz="2100" dirty="0" smtClean="0">
                <a:latin typeface="Calibri" pitchFamily="34" charset="0"/>
                <a:cs typeface="Calibri" pitchFamily="34" charset="0"/>
              </a:rPr>
              <a:t>Which should be converted at the opening and closing rates respectively.</a:t>
            </a:r>
          </a:p>
          <a:p>
            <a:pPr algn="just"/>
            <a:r>
              <a:rPr lang="en-US" sz="2100" b="1" dirty="0" smtClean="0">
                <a:latin typeface="Calibri" pitchFamily="34" charset="0"/>
                <a:cs typeface="Calibri" pitchFamily="34" charset="0"/>
              </a:rPr>
              <a:t>5. Depreciation : </a:t>
            </a:r>
            <a:r>
              <a:rPr lang="en-US" sz="2100" dirty="0" smtClean="0">
                <a:latin typeface="Calibri" pitchFamily="34" charset="0"/>
                <a:cs typeface="Calibri" pitchFamily="34" charset="0"/>
              </a:rPr>
              <a:t>Which should be converted at the rate of conversion of the relevant assets.</a:t>
            </a:r>
          </a:p>
          <a:p>
            <a:pPr algn="just"/>
            <a:r>
              <a:rPr lang="en-US" sz="2100" b="1" dirty="0" smtClean="0">
                <a:latin typeface="Calibri" pitchFamily="34" charset="0"/>
                <a:cs typeface="Calibri" pitchFamily="34" charset="0"/>
              </a:rPr>
              <a:t>6. Provision for bad and doubtful debts : </a:t>
            </a:r>
            <a:r>
              <a:rPr lang="en-US" sz="2100" dirty="0" smtClean="0">
                <a:latin typeface="Calibri" pitchFamily="34" charset="0"/>
                <a:cs typeface="Calibri" pitchFamily="34" charset="0"/>
              </a:rPr>
              <a:t>Which should be converted at the same rate as that applicable to debtors, </a:t>
            </a:r>
            <a:r>
              <a:rPr lang="en-US" sz="2100" i="1" dirty="0" smtClean="0">
                <a:latin typeface="Calibri" pitchFamily="34" charset="0"/>
                <a:cs typeface="Calibri" pitchFamily="34" charset="0"/>
              </a:rPr>
              <a:t>i.e., closing rate.</a:t>
            </a:r>
          </a:p>
          <a:p>
            <a:pPr algn="just"/>
            <a:r>
              <a:rPr lang="en-US" sz="2100" b="1" dirty="0" smtClean="0">
                <a:latin typeface="Calibri" pitchFamily="34" charset="0"/>
                <a:cs typeface="Calibri" pitchFamily="34" charset="0"/>
              </a:rPr>
              <a:t>7. Revenue Items : </a:t>
            </a:r>
            <a:r>
              <a:rPr lang="en-US" sz="2100" dirty="0" smtClean="0">
                <a:latin typeface="Calibri" pitchFamily="34" charset="0"/>
                <a:cs typeface="Calibri" pitchFamily="34" charset="0"/>
              </a:rPr>
              <a:t>At the average rate for the period over which they have accrued except </a:t>
            </a:r>
            <a:r>
              <a:rPr lang="en-US" sz="2100" dirty="0" err="1" smtClean="0">
                <a:latin typeface="Calibri" pitchFamily="34" charset="0"/>
                <a:cs typeface="Calibri" pitchFamily="34" charset="0"/>
              </a:rPr>
              <a:t>int</a:t>
            </a:r>
            <a:r>
              <a:rPr lang="en-US" sz="2100" dirty="0" smtClean="0">
                <a:latin typeface="Calibri" pitchFamily="34" charset="0"/>
                <a:cs typeface="Calibri" pitchFamily="34" charset="0"/>
              </a:rPr>
              <a:t> eh case of opening and closing stocks, depreciation and reserve for bad debts. Examples of revenue items are : salary, rent, interest, purchases, sales, etc.</a:t>
            </a:r>
          </a:p>
          <a:p>
            <a:pPr algn="just"/>
            <a:r>
              <a:rPr lang="en-US" sz="2100" b="1" dirty="0" smtClean="0">
                <a:latin typeface="Calibri" pitchFamily="34" charset="0"/>
                <a:cs typeface="Calibri" pitchFamily="34" charset="0"/>
              </a:rPr>
              <a:t>8. Remittances by branch : </a:t>
            </a:r>
            <a:r>
              <a:rPr lang="en-US" sz="2100" dirty="0" smtClean="0">
                <a:latin typeface="Calibri" pitchFamily="34" charset="0"/>
                <a:cs typeface="Calibri" pitchFamily="34" charset="0"/>
              </a:rPr>
              <a:t>Remittances to and from head office should be converted at actual proceeds. Therefore no calculation is required for conversion.</a:t>
            </a:r>
          </a:p>
          <a:p>
            <a:pPr algn="just"/>
            <a:r>
              <a:rPr lang="en-US" sz="2100" b="1" dirty="0" smtClean="0">
                <a:latin typeface="Calibri" pitchFamily="34" charset="0"/>
                <a:cs typeface="Calibri" pitchFamily="34" charset="0"/>
              </a:rPr>
              <a:t>9. Head office account : </a:t>
            </a:r>
            <a:r>
              <a:rPr lang="en-US" sz="2100" dirty="0" smtClean="0">
                <a:latin typeface="Calibri" pitchFamily="34" charset="0"/>
                <a:cs typeface="Calibri" pitchFamily="34" charset="0"/>
              </a:rPr>
              <a:t>The Head Office account should be converted at the figure standing in the branch account in the head office books. therefore, no calculation is required for conversion.</a:t>
            </a:r>
            <a:endParaRPr lang="en-US" sz="21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Rectangle 3"/>
          <p:cNvSpPr/>
          <p:nvPr/>
        </p:nvSpPr>
        <p:spPr>
          <a:xfrm>
            <a:off x="457200" y="400645"/>
            <a:ext cx="8229600" cy="5570756"/>
          </a:xfrm>
          <a:prstGeom prst="rect">
            <a:avLst/>
          </a:prstGeom>
        </p:spPr>
        <p:txBody>
          <a:bodyPr wrap="square">
            <a:spAutoFit/>
          </a:bodyPr>
          <a:lstStyle/>
          <a:p>
            <a:pPr algn="just"/>
            <a:endParaRPr lang="en-US" sz="2400" b="1" dirty="0" smtClean="0"/>
          </a:p>
          <a:p>
            <a:pPr algn="just"/>
            <a:r>
              <a:rPr lang="en-US" sz="2400" b="1" dirty="0" smtClean="0">
                <a:solidFill>
                  <a:srgbClr val="FF0000"/>
                </a:solidFill>
              </a:rPr>
              <a:t>Difference in Exchange Account : </a:t>
            </a:r>
          </a:p>
          <a:p>
            <a:pPr algn="just"/>
            <a:endParaRPr lang="en-US" sz="2200" dirty="0" smtClean="0">
              <a:latin typeface="Calibri" pitchFamily="34" charset="0"/>
              <a:cs typeface="Calibri" pitchFamily="34" charset="0"/>
            </a:endParaRPr>
          </a:p>
          <a:p>
            <a:pPr algn="just"/>
            <a:r>
              <a:rPr lang="en-US" sz="2200" dirty="0" smtClean="0">
                <a:latin typeface="Calibri" pitchFamily="34" charset="0"/>
                <a:cs typeface="Calibri" pitchFamily="34" charset="0"/>
              </a:rPr>
              <a:t>After conversion of foreign branch trial balance, both sides of converted trail balance may not tally, hence the difference will arise solely by reason of variation in exchange rates adopted for converting various balances. The difference is called as difference in exchange or exchange suspense. For recalculation of converted trial balance, the difference is transferred to difference in exchange account or exchange suspense account, Normally, this account is shown in balance sheet. On the assets side, if it shows debit balance or on the liabilities side if it shows a credit balance.</a:t>
            </a:r>
          </a:p>
          <a:p>
            <a:pPr algn="just"/>
            <a:endParaRPr lang="en-US" sz="2200" dirty="0" smtClean="0">
              <a:latin typeface="Calibri" pitchFamily="34" charset="0"/>
              <a:cs typeface="Calibri" pitchFamily="34" charset="0"/>
            </a:endParaRPr>
          </a:p>
          <a:p>
            <a:pPr algn="just"/>
            <a:r>
              <a:rPr lang="en-US" sz="2200" b="1" dirty="0" smtClean="0">
                <a:latin typeface="Calibri" pitchFamily="34" charset="0"/>
                <a:cs typeface="Calibri" pitchFamily="34" charset="0"/>
              </a:rPr>
              <a:t>Note : Thus, first of al, the head office has to convert the branch trial balance into currency of its own country before incorporation work and after that branch final accounts are prepared.</a:t>
            </a:r>
            <a:endParaRPr lang="en-US" sz="2200" b="1"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2"/>
          </p:nvPr>
        </p:nvSpPr>
        <p:spPr/>
        <p:txBody>
          <a:bodyPr>
            <a:normAutofit/>
          </a:bodyPr>
          <a:lstStyle/>
          <a:p>
            <a:pPr>
              <a:defRPr/>
            </a:pPr>
            <a:fld id="{1FF23CE0-A7BA-44DD-B5DD-50C48A27FB95}" type="slidenum">
              <a:rPr lang="en-US" smtClean="0"/>
              <a:pPr>
                <a:defRPr/>
              </a:pPr>
              <a:t>7</a:t>
            </a:fld>
            <a:endParaRPr lang="en-US"/>
          </a:p>
        </p:txBody>
      </p:sp>
    </p:spTree>
  </p:cSld>
  <p:clrMapOvr>
    <a:masterClrMapping/>
  </p:clrMapOvr>
  <p:transition>
    <p:wedg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4390</TotalTime>
  <Words>958</Words>
  <Application>Microsoft Office PowerPoint</Application>
  <PresentationFormat>On-screen Show (4:3)</PresentationFormat>
  <Paragraphs>50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Civic</vt:lpstr>
      <vt:lpstr> WELCOME Class: B.Com – Part-1  Subject: Financial Accounting Topic: Branch Accounts –Accounting for Foreign Branch  </vt:lpstr>
      <vt:lpstr>Slide 2</vt:lpstr>
      <vt:lpstr>Slide 3</vt:lpstr>
      <vt:lpstr>Slide 4</vt:lpstr>
      <vt:lpstr>Slide 5</vt:lpstr>
      <vt:lpstr>Slide 6</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405</cp:revision>
  <dcterms:created xsi:type="dcterms:W3CDTF">2011-08-23T10:02:56Z</dcterms:created>
  <dcterms:modified xsi:type="dcterms:W3CDTF">2020-04-25T06:04:14Z</dcterms:modified>
</cp:coreProperties>
</file>